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64" r:id="rId2"/>
    <p:sldId id="268" r:id="rId3"/>
    <p:sldId id="258" r:id="rId4"/>
    <p:sldId id="267" r:id="rId5"/>
    <p:sldId id="271" r:id="rId6"/>
    <p:sldId id="262" r:id="rId7"/>
    <p:sldId id="269" r:id="rId8"/>
    <p:sldId id="263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 autoAdjust="0"/>
    <p:restoredTop sz="94613" autoAdjust="0"/>
  </p:normalViewPr>
  <p:slideViewPr>
    <p:cSldViewPr snapToGrid="0" snapToObjects="1">
      <p:cViewPr varScale="1">
        <p:scale>
          <a:sx n="105" d="100"/>
          <a:sy n="105" d="100"/>
        </p:scale>
        <p:origin x="180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77094A-4FA8-E044-8BE4-D64E756B113A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390CBB-FD2A-8C41-824C-FF773F8EE06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Brief intro</a:t>
            </a:r>
            <a:r>
              <a:rPr lang="en-GB" baseline="0" dirty="0" smtClean="0"/>
              <a:t> detailing who we are: never met – two mathematicians, two crazy about coding, two virgin geologists, in coding then…</a:t>
            </a:r>
          </a:p>
          <a:p>
            <a:r>
              <a:rPr lang="en-GB" baseline="0" dirty="0" smtClean="0"/>
              <a:t>Emphasise the commerciality – how could we implement this – data room screening tool etc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390CBB-FD2A-8C41-824C-FF773F8EE069}" type="slidenum">
              <a:rPr lang="en-GB" smtClean="0"/>
              <a:pPr/>
              <a:t>1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FC856-20BB-4456-90D7-D0CE2A2C5B97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5212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088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200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10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447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764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180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70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865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036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110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624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FA2D1-368D-5B48-8CFE-ADCD729F5019}" type="datetimeFigureOut">
              <a:rPr lang="en-GB" smtClean="0"/>
              <a:pPr/>
              <a:t>12/06/2018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FE347-6A3C-4046-91E0-2E77DE9A68B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463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312" y="1548787"/>
            <a:ext cx="796692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0" b="1" dirty="0" smtClean="0">
                <a:solidFill>
                  <a:srgbClr val="FF0000"/>
                </a:solidFill>
                <a:latin typeface="Dakota" pitchFamily="2" charset="0"/>
                <a:cs typeface="Dakota" pitchFamily="2" charset="0"/>
              </a:rPr>
              <a:t>RGB Explorers</a:t>
            </a:r>
          </a:p>
          <a:p>
            <a:pPr algn="ctr"/>
            <a:endParaRPr lang="en-GB" sz="5000" b="1" dirty="0" smtClean="0">
              <a:latin typeface="Dakota" pitchFamily="2" charset="0"/>
              <a:cs typeface="Dakota" pitchFamily="2" charset="0"/>
            </a:endParaRPr>
          </a:p>
          <a:p>
            <a:pPr algn="ctr"/>
            <a:r>
              <a:rPr lang="en-GB" sz="4400" b="1" dirty="0" smtClean="0">
                <a:latin typeface="Dakota" pitchFamily="2" charset="0"/>
                <a:cs typeface="Dakota" pitchFamily="2" charset="0"/>
              </a:rPr>
              <a:t>“Getting beyond the pretty pictures</a:t>
            </a:r>
            <a:r>
              <a:rPr lang="en-GB" sz="4400" b="1" dirty="0" smtClean="0">
                <a:latin typeface="Dakota" pitchFamily="2" charset="0"/>
                <a:cs typeface="Dakota" pitchFamily="2" charset="0"/>
              </a:rPr>
              <a:t>”</a:t>
            </a:r>
            <a:endParaRPr lang="en-GB" sz="4400" b="1" dirty="0" smtClean="0">
              <a:latin typeface="Dakota" pitchFamily="2" charset="0"/>
              <a:cs typeface="Dakota" pitchFamily="2" charset="0"/>
            </a:endParaRPr>
          </a:p>
        </p:txBody>
      </p:sp>
      <p:pic>
        <p:nvPicPr>
          <p:cNvPr id="6" name="Content Placeholder 3" descr="Unknown"/>
          <p:cNvPicPr>
            <a:picLocks noChangeAspect="1"/>
          </p:cNvPicPr>
          <p:nvPr/>
        </p:nvPicPr>
        <p:blipFill>
          <a:blip r:embed="rId3"/>
          <a:srcRect l="-44635" r="-44635"/>
          <a:stretch>
            <a:fillRect/>
          </a:stretch>
        </p:blipFill>
        <p:spPr>
          <a:xfrm>
            <a:off x="8045587" y="121588"/>
            <a:ext cx="1282423" cy="70528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12664" y="121588"/>
            <a:ext cx="2989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cs typeface="Handwriting - Dakota"/>
              </a:rPr>
              <a:t>Team idol….Hiram Bingham – a real life Indiana Jones</a:t>
            </a:r>
            <a:endParaRPr lang="en-US" sz="1600" b="1" dirty="0" smtClean="0">
              <a:cs typeface="Handwriting - Dakota"/>
              <a:sym typeface="Wingding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RGB – Explorers team</a:t>
            </a:r>
            <a:endParaRPr lang="da-D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24" y="1690689"/>
            <a:ext cx="1654379" cy="17225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8328" y="3450854"/>
            <a:ext cx="16313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 err="1" smtClean="0"/>
              <a:t>Gijs</a:t>
            </a:r>
            <a:r>
              <a:rPr lang="da-DK" sz="1400" b="1" dirty="0" smtClean="0"/>
              <a:t> </a:t>
            </a:r>
            <a:r>
              <a:rPr lang="da-DK" sz="1400" b="1" dirty="0" err="1" smtClean="0"/>
              <a:t>Straathof</a:t>
            </a:r>
            <a:r>
              <a:rPr lang="da-DK" sz="1400" b="1" dirty="0"/>
              <a:t> </a:t>
            </a:r>
            <a:r>
              <a:rPr lang="da-DK" sz="1400" b="1" dirty="0" smtClean="0"/>
              <a:t>(SGS)</a:t>
            </a:r>
            <a:br>
              <a:rPr lang="da-DK" sz="1400" b="1" dirty="0" smtClean="0"/>
            </a:br>
            <a:r>
              <a:rPr lang="da-DK" sz="1400" b="1" dirty="0" err="1" smtClean="0"/>
              <a:t>Geophysicist</a:t>
            </a:r>
            <a:endParaRPr lang="da-DK" sz="1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061" y="1825540"/>
            <a:ext cx="1712976" cy="17713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21061" y="3596913"/>
            <a:ext cx="1449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 smtClean="0"/>
              <a:t>Julien </a:t>
            </a:r>
            <a:r>
              <a:rPr lang="da-DK" sz="1400" b="1" dirty="0" err="1" smtClean="0"/>
              <a:t>Cap</a:t>
            </a:r>
            <a:r>
              <a:rPr lang="da-DK" sz="1400" b="1" dirty="0" smtClean="0"/>
              <a:t> (Total)</a:t>
            </a:r>
            <a:br>
              <a:rPr lang="da-DK" sz="1400" b="1" dirty="0" smtClean="0"/>
            </a:br>
            <a:r>
              <a:rPr lang="da-DK" sz="1400" b="1" dirty="0" smtClean="0"/>
              <a:t>Programmer</a:t>
            </a:r>
            <a:endParaRPr lang="da-DK" sz="1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136" y="986557"/>
            <a:ext cx="1850478" cy="196062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25087" y="2947183"/>
            <a:ext cx="192552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 smtClean="0"/>
              <a:t>Steve </a:t>
            </a:r>
            <a:r>
              <a:rPr lang="da-DK" sz="1400" b="1" dirty="0" err="1" smtClean="0"/>
              <a:t>Purves</a:t>
            </a:r>
            <a:r>
              <a:rPr lang="da-DK" sz="1400" b="1" dirty="0" smtClean="0"/>
              <a:t> (</a:t>
            </a:r>
            <a:r>
              <a:rPr lang="da-DK" sz="1400" b="1" dirty="0" err="1" smtClean="0"/>
              <a:t>Euclidity</a:t>
            </a:r>
            <a:r>
              <a:rPr lang="da-DK" sz="1400" b="1" dirty="0" smtClean="0"/>
              <a:t>)</a:t>
            </a:r>
            <a:br>
              <a:rPr lang="da-DK" sz="1400" b="1" dirty="0" smtClean="0"/>
            </a:br>
            <a:r>
              <a:rPr lang="da-DK" sz="1400" b="1" dirty="0" smtClean="0"/>
              <a:t>Code + signals</a:t>
            </a:r>
          </a:p>
          <a:p>
            <a:r>
              <a:rPr lang="da-DK" sz="1400" b="1" dirty="0" smtClean="0"/>
              <a:t/>
            </a:r>
            <a:br>
              <a:rPr lang="da-DK" sz="1400" b="1" dirty="0" smtClean="0"/>
            </a:br>
            <a:endParaRPr lang="da-DK" sz="14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766" y="4264056"/>
            <a:ext cx="1634435" cy="170173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11588" y="5981369"/>
            <a:ext cx="1898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 smtClean="0"/>
              <a:t>Thomas </a:t>
            </a:r>
            <a:r>
              <a:rPr lang="da-DK" sz="1400" b="1" dirty="0" err="1" smtClean="0"/>
              <a:t>Gazzola</a:t>
            </a:r>
            <a:r>
              <a:rPr lang="da-DK" sz="1400" b="1" dirty="0" smtClean="0"/>
              <a:t> (Total)</a:t>
            </a:r>
            <a:br>
              <a:rPr lang="da-DK" sz="1400" b="1" dirty="0" smtClean="0"/>
            </a:br>
            <a:r>
              <a:rPr lang="da-DK" sz="1400" b="1" dirty="0" smtClean="0"/>
              <a:t>Programmer</a:t>
            </a:r>
            <a:endParaRPr lang="da-DK" sz="14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509" y="4203678"/>
            <a:ext cx="1578783" cy="168782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572992" y="5891506"/>
            <a:ext cx="1727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 smtClean="0"/>
              <a:t>Tom </a:t>
            </a:r>
            <a:r>
              <a:rPr lang="da-DK" sz="1400" b="1" dirty="0" err="1" smtClean="0"/>
              <a:t>Sandison</a:t>
            </a:r>
            <a:r>
              <a:rPr lang="da-DK" sz="1400" b="1" dirty="0" smtClean="0"/>
              <a:t> (Shell)</a:t>
            </a:r>
            <a:br>
              <a:rPr lang="da-DK" sz="1400" b="1" dirty="0" smtClean="0"/>
            </a:br>
            <a:r>
              <a:rPr lang="da-DK" sz="1400" b="1" dirty="0" err="1" smtClean="0"/>
              <a:t>Geologist</a:t>
            </a:r>
            <a:endParaRPr lang="da-DK" sz="1400" b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4688" y="3712464"/>
            <a:ext cx="1744599" cy="188909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154223" y="5550482"/>
            <a:ext cx="24558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 smtClean="0"/>
              <a:t>Florian Smit (Copenhagen Uni)</a:t>
            </a:r>
            <a:br>
              <a:rPr lang="da-DK" sz="1400" b="1" dirty="0" smtClean="0"/>
            </a:br>
            <a:r>
              <a:rPr lang="da-DK" sz="1400" b="1" dirty="0" err="1" smtClean="0"/>
              <a:t>Geologist</a:t>
            </a:r>
            <a:endParaRPr lang="da-DK" sz="1400" b="1" dirty="0"/>
          </a:p>
        </p:txBody>
      </p:sp>
    </p:spTree>
    <p:extLst>
      <p:ext uri="{BB962C8B-B14F-4D97-AF65-F5344CB8AC3E}">
        <p14:creationId xmlns:p14="http://schemas.microsoft.com/office/powerpoint/2010/main" val="284375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eocorner-fig2.jpg"/>
          <p:cNvPicPr>
            <a:picLocks noGrp="1" noChangeAspect="1"/>
          </p:cNvPicPr>
          <p:nvPr>
            <p:ph idx="1"/>
          </p:nvPr>
        </p:nvPicPr>
        <p:blipFill>
          <a:blip r:embed="rId2"/>
          <a:srcRect t="-8197" b="-8197"/>
          <a:stretch>
            <a:fillRect/>
          </a:stretch>
        </p:blipFill>
        <p:spPr>
          <a:xfrm>
            <a:off x="457200" y="1154370"/>
            <a:ext cx="8229600" cy="4525963"/>
          </a:xfrm>
        </p:spPr>
      </p:pic>
      <p:sp>
        <p:nvSpPr>
          <p:cNvPr id="6" name="Curved Down Arrow 5"/>
          <p:cNvSpPr/>
          <p:nvPr/>
        </p:nvSpPr>
        <p:spPr>
          <a:xfrm>
            <a:off x="2296978" y="121588"/>
            <a:ext cx="4783120" cy="1202388"/>
          </a:xfrm>
          <a:prstGeom prst="curved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chemeClr val="tx1"/>
                </a:solidFill>
              </a:rPr>
              <a:t>Seismic </a:t>
            </a:r>
            <a:r>
              <a:rPr lang="en-GB" sz="2000" b="1" i="1" dirty="0" smtClean="0">
                <a:solidFill>
                  <a:schemeClr val="tx1"/>
                </a:solidFill>
              </a:rPr>
              <a:t>amplitude</a:t>
            </a:r>
            <a:r>
              <a:rPr lang="en-GB" sz="2000" dirty="0" smtClean="0">
                <a:solidFill>
                  <a:schemeClr val="tx1"/>
                </a:solidFill>
              </a:rPr>
              <a:t> (a) and </a:t>
            </a:r>
            <a:r>
              <a:rPr lang="en-GB" sz="2000" b="1" i="1" dirty="0" smtClean="0">
                <a:solidFill>
                  <a:schemeClr val="tx1"/>
                </a:solidFill>
              </a:rPr>
              <a:t>3x time </a:t>
            </a:r>
          </a:p>
          <a:p>
            <a:pPr algn="ctr"/>
            <a:r>
              <a:rPr lang="en-GB" sz="2000" b="1" i="1" dirty="0" smtClean="0">
                <a:solidFill>
                  <a:schemeClr val="tx1"/>
                </a:solidFill>
              </a:rPr>
              <a:t>frequencies</a:t>
            </a:r>
            <a:r>
              <a:rPr lang="en-GB" sz="2000" dirty="0" smtClean="0">
                <a:solidFill>
                  <a:schemeClr val="tx1"/>
                </a:solidFill>
              </a:rPr>
              <a:t> </a:t>
            </a:r>
            <a:r>
              <a:rPr lang="en-GB" sz="2400" b="1" dirty="0" smtClean="0">
                <a:solidFill>
                  <a:srgbClr val="FF0000"/>
                </a:solidFill>
              </a:rPr>
              <a:t>R</a:t>
            </a:r>
            <a:r>
              <a:rPr lang="en-GB" sz="2400" b="1" dirty="0" smtClean="0">
                <a:solidFill>
                  <a:srgbClr val="00B050"/>
                </a:solidFill>
              </a:rPr>
              <a:t>G</a:t>
            </a:r>
            <a:r>
              <a:rPr lang="en-GB" sz="2400" b="1" dirty="0" smtClean="0">
                <a:solidFill>
                  <a:srgbClr val="0070C0"/>
                </a:solidFill>
              </a:rPr>
              <a:t>B</a:t>
            </a:r>
            <a:r>
              <a:rPr lang="en-GB" sz="2000" dirty="0" smtClean="0">
                <a:solidFill>
                  <a:schemeClr val="tx1"/>
                </a:solidFill>
              </a:rPr>
              <a:t> horizon blend (b)</a:t>
            </a:r>
            <a:endParaRPr lang="en-GB" sz="2000" dirty="0">
              <a:solidFill>
                <a:schemeClr val="tx1"/>
              </a:solidFill>
            </a:endParaRPr>
          </a:p>
        </p:txBody>
      </p:sp>
      <p:pic>
        <p:nvPicPr>
          <p:cNvPr id="7" name="Content Placeholder 3" descr="Unknown"/>
          <p:cNvPicPr>
            <a:picLocks noChangeAspect="1"/>
          </p:cNvPicPr>
          <p:nvPr/>
        </p:nvPicPr>
        <p:blipFill>
          <a:blip r:embed="rId3"/>
          <a:srcRect l="-44635" r="-44635"/>
          <a:stretch>
            <a:fillRect/>
          </a:stretch>
        </p:blipFill>
        <p:spPr>
          <a:xfrm>
            <a:off x="8045587" y="121588"/>
            <a:ext cx="1282423" cy="70528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64067" y="1267446"/>
            <a:ext cx="26227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 smtClean="0"/>
              <a:t>*AAPG explorer January 2014,</a:t>
            </a:r>
            <a:r>
              <a:rPr lang="en-GB" sz="1000" baseline="0" dirty="0" smtClean="0"/>
              <a:t> </a:t>
            </a:r>
            <a:r>
              <a:rPr lang="en-GB" sz="1000" baseline="0" dirty="0" err="1" smtClean="0"/>
              <a:t>Rongfeng</a:t>
            </a:r>
            <a:r>
              <a:rPr lang="en-GB" sz="1000" baseline="0" dirty="0" smtClean="0"/>
              <a:t> Zhang</a:t>
            </a:r>
            <a:endParaRPr lang="en-GB" sz="1000" dirty="0"/>
          </a:p>
        </p:txBody>
      </p:sp>
      <p:sp>
        <p:nvSpPr>
          <p:cNvPr id="9" name="Rounded Rectangular Callout 8"/>
          <p:cNvSpPr/>
          <p:nvPr/>
        </p:nvSpPr>
        <p:spPr>
          <a:xfrm>
            <a:off x="705868" y="5442589"/>
            <a:ext cx="2955355" cy="905954"/>
          </a:xfrm>
          <a:prstGeom prst="wedgeRoundRectCallout">
            <a:avLst>
              <a:gd name="adj1" fmla="val 11035"/>
              <a:gd name="adj2" fmla="val -164049"/>
              <a:gd name="adj3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chemeClr val="tx1"/>
                </a:solidFill>
              </a:rPr>
              <a:t>1. In seismic amplitude data “geology” is difficult to observe </a:t>
            </a:r>
            <a:endParaRPr lang="en-GB" sz="2000" dirty="0">
              <a:solidFill>
                <a:schemeClr val="tx1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4999172" y="5519619"/>
            <a:ext cx="3517995" cy="905954"/>
          </a:xfrm>
          <a:prstGeom prst="wedgeRoundRectCallout">
            <a:avLst>
              <a:gd name="adj1" fmla="val 28619"/>
              <a:gd name="adj2" fmla="val -17962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chemeClr val="tx1"/>
                </a:solidFill>
              </a:rPr>
              <a:t>2. In RGB blended data – in this case blended frequencies – “geology” pops out…..</a:t>
            </a:r>
            <a:endParaRPr lang="en-GB" sz="2000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20265495">
            <a:off x="-28752" y="459117"/>
            <a:ext cx="2746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>
                <a:solidFill>
                  <a:srgbClr val="FF0000"/>
                </a:solidFill>
                <a:latin typeface="Dakota" pitchFamily="2" charset="0"/>
                <a:cs typeface="Dakota" pitchFamily="2" charset="0"/>
              </a:rPr>
              <a:t>The What?</a:t>
            </a:r>
            <a:endParaRPr lang="en-GB" sz="2800" b="1" dirty="0">
              <a:solidFill>
                <a:srgbClr val="FF0000"/>
              </a:solidFill>
              <a:latin typeface="Dakota" pitchFamily="2" charset="0"/>
              <a:cs typeface="Dakota" pitchFamily="2" charset="0"/>
            </a:endParaRPr>
          </a:p>
        </p:txBody>
      </p:sp>
      <p:pic>
        <p:nvPicPr>
          <p:cNvPr id="13" name="Picture 12" descr="250px-AdditiveColo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0664" y="4505960"/>
            <a:ext cx="846136" cy="84613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010297" y="4505960"/>
            <a:ext cx="5068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 smtClean="0"/>
              <a:t>20 Hz</a:t>
            </a:r>
            <a:endParaRPr lang="da-DK" sz="11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7756862" y="4958937"/>
            <a:ext cx="5068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 smtClean="0"/>
              <a:t>30 Hz</a:t>
            </a:r>
            <a:endParaRPr lang="da-DK" sz="11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Present approach to </a:t>
            </a:r>
            <a:r>
              <a:rPr lang="en-GB" dirty="0" err="1" smtClean="0"/>
              <a:t>SpecDecomp</a:t>
            </a:r>
            <a:r>
              <a:rPr lang="en-GB" dirty="0" smtClean="0"/>
              <a:t> in RGB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451543" y="1673598"/>
            <a:ext cx="3020591" cy="4832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b="1" dirty="0" smtClean="0"/>
              <a:t>Present-workflow </a:t>
            </a:r>
            <a:br>
              <a:rPr lang="en-GB" sz="2000" b="1" dirty="0" smtClean="0"/>
            </a:br>
            <a:r>
              <a:rPr lang="en-GB" sz="2000" b="1" dirty="0" smtClean="0"/>
              <a:t>‘Trial and Tweak’</a:t>
            </a:r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algn="ctr"/>
            <a:r>
              <a:rPr lang="en-GB" dirty="0" smtClean="0"/>
              <a:t>Seismic</a:t>
            </a:r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/>
            </a:r>
            <a:br>
              <a:rPr lang="en-GB" dirty="0" smtClean="0"/>
            </a:br>
            <a:r>
              <a:rPr lang="en-GB" dirty="0" err="1" smtClean="0"/>
              <a:t>R(Hz</a:t>
            </a:r>
            <a:r>
              <a:rPr lang="en-GB" dirty="0" smtClean="0"/>
              <a:t>), </a:t>
            </a:r>
            <a:r>
              <a:rPr lang="en-GB" dirty="0" err="1" smtClean="0"/>
              <a:t>G(Hz</a:t>
            </a:r>
            <a:r>
              <a:rPr lang="en-GB" dirty="0" smtClean="0"/>
              <a:t>), </a:t>
            </a:r>
            <a:r>
              <a:rPr lang="en-GB" dirty="0" err="1" smtClean="0"/>
              <a:t>B(Hz</a:t>
            </a:r>
            <a:r>
              <a:rPr lang="en-GB" dirty="0" smtClean="0"/>
              <a:t>) (freq/time)</a:t>
            </a:r>
          </a:p>
          <a:p>
            <a:pPr algn="ctr"/>
            <a:endParaRPr lang="en-GB" dirty="0" smtClean="0"/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>RGB Image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algn="ctr"/>
            <a:r>
              <a:rPr lang="en-GB" dirty="0" smtClean="0"/>
              <a:t>Well (depth/time domain) </a:t>
            </a:r>
            <a:br>
              <a:rPr lang="en-GB" dirty="0" smtClean="0"/>
            </a:br>
            <a:r>
              <a:rPr lang="en-GB" i="1" dirty="0" smtClean="0">
                <a:solidFill>
                  <a:srgbClr val="FF0000"/>
                </a:solidFill>
              </a:rPr>
              <a:t>Different domains!</a:t>
            </a:r>
          </a:p>
          <a:p>
            <a:pPr algn="ctr"/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algn="ctr"/>
            <a:r>
              <a:rPr lang="en-GB" dirty="0" smtClean="0"/>
              <a:t>Translation to geology</a:t>
            </a:r>
            <a:endParaRPr lang="en-GB" dirty="0"/>
          </a:p>
        </p:txBody>
      </p:sp>
      <p:cxnSp>
        <p:nvCxnSpPr>
          <p:cNvPr id="8" name="Straight Arrow Connector 7"/>
          <p:cNvCxnSpPr/>
          <p:nvPr/>
        </p:nvCxnSpPr>
        <p:spPr>
          <a:xfrm rot="16200000" flipH="1">
            <a:off x="1789686" y="3095562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6200000" flipH="1">
            <a:off x="1788098" y="4006327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Curved Left Arrow 12"/>
          <p:cNvSpPr/>
          <p:nvPr/>
        </p:nvSpPr>
        <p:spPr>
          <a:xfrm>
            <a:off x="3517797" y="2668371"/>
            <a:ext cx="330958" cy="971413"/>
          </a:xfrm>
          <a:prstGeom prst="curvedLef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Curved Left Arrow 13"/>
          <p:cNvSpPr/>
          <p:nvPr/>
        </p:nvSpPr>
        <p:spPr>
          <a:xfrm rot="10800000">
            <a:off x="126241" y="2668371"/>
            <a:ext cx="330958" cy="971414"/>
          </a:xfrm>
          <a:prstGeom prst="curvedLef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rot="16200000" flipH="1">
            <a:off x="1786510" y="4763161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16200000" flipH="1">
            <a:off x="1791274" y="5782960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885999" y="4483123"/>
            <a:ext cx="3066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i="1" dirty="0" smtClean="0"/>
              <a:t>Place well data into image</a:t>
            </a:r>
            <a:endParaRPr lang="en-GB" sz="1600" i="1" dirty="0"/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719"/>
          <a:stretch/>
        </p:blipFill>
        <p:spPr bwMode="auto">
          <a:xfrm>
            <a:off x="4373452" y="1673598"/>
            <a:ext cx="4549908" cy="3328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997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Typical workflow to investigate seismic features</a:t>
            </a:r>
            <a:endParaRPr lang="en-GB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71929"/>
            <a:ext cx="7886700" cy="4351338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04" y="1333493"/>
            <a:ext cx="7128792" cy="5082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04" y="1333494"/>
            <a:ext cx="7128792" cy="5082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04" y="1333493"/>
            <a:ext cx="7128792" cy="5082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04" y="1333494"/>
            <a:ext cx="7128792" cy="5082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04" y="1333492"/>
            <a:ext cx="7128792" cy="5082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741779"/>
            <a:ext cx="1705116" cy="2669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915816" y="4655424"/>
            <a:ext cx="4278415" cy="16696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"/>
              </a:spcBef>
              <a:spcAft>
                <a:spcPts val="600"/>
              </a:spcAft>
            </a:pPr>
            <a:r>
              <a:rPr lang="en-GB" sz="1050" dirty="0" smtClean="0">
                <a:solidFill>
                  <a:schemeClr val="bg1"/>
                </a:solidFill>
              </a:rPr>
              <a:t>Elements:</a:t>
            </a:r>
          </a:p>
          <a:p>
            <a:pPr marL="228600" indent="-228600">
              <a:spcBef>
                <a:spcPts val="60"/>
              </a:spcBef>
              <a:spcAft>
                <a:spcPts val="600"/>
              </a:spcAft>
              <a:buAutoNum type="arabicPeriod"/>
            </a:pPr>
            <a:r>
              <a:rPr lang="en-GB" sz="1050" dirty="0" smtClean="0">
                <a:solidFill>
                  <a:schemeClr val="bg1"/>
                </a:solidFill>
              </a:rPr>
              <a:t>Seismic amplitude</a:t>
            </a:r>
          </a:p>
          <a:p>
            <a:pPr marL="228600" indent="-228600">
              <a:spcBef>
                <a:spcPts val="60"/>
              </a:spcBef>
              <a:spcAft>
                <a:spcPts val="600"/>
              </a:spcAft>
              <a:buAutoNum type="arabicPeriod"/>
            </a:pPr>
            <a:r>
              <a:rPr lang="en-GB" sz="1050" dirty="0" smtClean="0">
                <a:solidFill>
                  <a:schemeClr val="bg1"/>
                </a:solidFill>
              </a:rPr>
              <a:t>PaleoScan surface</a:t>
            </a:r>
          </a:p>
          <a:p>
            <a:pPr marL="228600" indent="-228600">
              <a:spcBef>
                <a:spcPts val="60"/>
              </a:spcBef>
              <a:spcAft>
                <a:spcPts val="600"/>
              </a:spcAft>
              <a:buAutoNum type="arabicPeriod"/>
            </a:pPr>
            <a:r>
              <a:rPr lang="en-GB" sz="1050" dirty="0" smtClean="0">
                <a:solidFill>
                  <a:schemeClr val="bg1"/>
                </a:solidFill>
              </a:rPr>
              <a:t>GeoTeric Spectral decomposition or eXchroma</a:t>
            </a:r>
          </a:p>
          <a:p>
            <a:pPr marL="228600" indent="-228600">
              <a:spcBef>
                <a:spcPts val="60"/>
              </a:spcBef>
              <a:spcAft>
                <a:spcPts val="600"/>
              </a:spcAft>
              <a:buAutoNum type="arabicPeriod"/>
            </a:pPr>
            <a:r>
              <a:rPr lang="en-GB" sz="1050" dirty="0" smtClean="0">
                <a:solidFill>
                  <a:schemeClr val="bg1"/>
                </a:solidFill>
              </a:rPr>
              <a:t>Anatomy: Horizon probes and Box sculpting probes (Petrel)</a:t>
            </a:r>
          </a:p>
          <a:p>
            <a:pPr marL="228600" indent="-228600">
              <a:spcBef>
                <a:spcPts val="60"/>
              </a:spcBef>
              <a:spcAft>
                <a:spcPts val="600"/>
              </a:spcAft>
              <a:buAutoNum type="arabicPeriod"/>
            </a:pPr>
            <a:r>
              <a:rPr lang="en-GB" sz="1050" dirty="0" smtClean="0">
                <a:solidFill>
                  <a:schemeClr val="bg1"/>
                </a:solidFill>
              </a:rPr>
              <a:t>Well logs (Petrel)</a:t>
            </a:r>
          </a:p>
          <a:p>
            <a:pPr marL="228600" indent="-228600">
              <a:spcBef>
                <a:spcPts val="60"/>
              </a:spcBef>
              <a:spcAft>
                <a:spcPts val="600"/>
              </a:spcAft>
              <a:buAutoNum type="arabicPeriod"/>
            </a:pPr>
            <a:r>
              <a:rPr lang="en-GB" sz="1050" dirty="0" smtClean="0">
                <a:solidFill>
                  <a:schemeClr val="bg1"/>
                </a:solidFill>
              </a:rPr>
              <a:t>Core data (core-lab)</a:t>
            </a:r>
          </a:p>
        </p:txBody>
      </p:sp>
    </p:spTree>
    <p:extLst>
      <p:ext uri="{BB962C8B-B14F-4D97-AF65-F5344CB8AC3E}">
        <p14:creationId xmlns:p14="http://schemas.microsoft.com/office/powerpoint/2010/main" val="332080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120" y="1163431"/>
            <a:ext cx="5482627" cy="3908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 rot="20265495">
            <a:off x="85061" y="459117"/>
            <a:ext cx="251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>
                <a:solidFill>
                  <a:srgbClr val="FF0000"/>
                </a:solidFill>
                <a:latin typeface="Dakota" pitchFamily="2" charset="0"/>
                <a:cs typeface="Dakota" pitchFamily="2" charset="0"/>
              </a:rPr>
              <a:t>The Why?</a:t>
            </a:r>
            <a:endParaRPr lang="en-GB" sz="2800" b="1" dirty="0">
              <a:solidFill>
                <a:srgbClr val="FF0000"/>
              </a:solidFill>
              <a:latin typeface="Dakota" pitchFamily="2" charset="0"/>
              <a:cs typeface="Dakota" pitchFamily="2" charset="0"/>
            </a:endParaRPr>
          </a:p>
        </p:txBody>
      </p:sp>
      <p:pic>
        <p:nvPicPr>
          <p:cNvPr id="5" name="Content Placeholder 3" descr="Unknown"/>
          <p:cNvPicPr>
            <a:picLocks noChangeAspect="1"/>
          </p:cNvPicPr>
          <p:nvPr/>
        </p:nvPicPr>
        <p:blipFill>
          <a:blip r:embed="rId3"/>
          <a:srcRect l="-44635" r="-44635"/>
          <a:stretch>
            <a:fillRect/>
          </a:stretch>
        </p:blipFill>
        <p:spPr>
          <a:xfrm>
            <a:off x="8045587" y="121588"/>
            <a:ext cx="1282423" cy="70528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77161" y="763321"/>
            <a:ext cx="4786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cs typeface="Handwriting - Dakota"/>
              </a:rPr>
              <a:t>The standard workflow aka “Trial &amp; Tweak</a:t>
            </a:r>
            <a:r>
              <a:rPr lang="en-GB" sz="2000" b="1" dirty="0" smtClean="0">
                <a:cs typeface="Handwriting - Dakota"/>
              </a:rPr>
              <a:t>” </a:t>
            </a:r>
            <a:endParaRPr lang="en-US" sz="2000" b="1" dirty="0" smtClean="0">
              <a:cs typeface="Handwriting - Dakota"/>
              <a:sym typeface="Wingding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54590" y="5071988"/>
            <a:ext cx="99738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Smit et al. 2018</a:t>
            </a:r>
            <a:endParaRPr 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274567" y="5964807"/>
            <a:ext cx="82055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cs typeface="Handwriting - Dakota"/>
              </a:rPr>
              <a:t>RGB Explorers </a:t>
            </a:r>
            <a:r>
              <a:rPr lang="en-GB" sz="2000" b="1" dirty="0" smtClean="0">
                <a:cs typeface="Handwriting - Dakota"/>
              </a:rPr>
              <a:t>fork: Start workflow at the well (where ‘real geology’ is)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8628" y="1977027"/>
            <a:ext cx="138265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 smtClean="0">
                <a:cs typeface="Handwriting - Dakota"/>
                <a:sym typeface="Wingdings"/>
              </a:rPr>
              <a:t>Seismic </a:t>
            </a:r>
          </a:p>
          <a:p>
            <a:pPr algn="ctr"/>
            <a:endParaRPr lang="en-GB" sz="2000" b="1" dirty="0" smtClean="0">
              <a:cs typeface="Handwriting - Dakota"/>
              <a:sym typeface="Wingdings"/>
            </a:endParaRPr>
          </a:p>
          <a:p>
            <a:pPr algn="ctr"/>
            <a:endParaRPr lang="en-GB" sz="2000" b="1" dirty="0">
              <a:cs typeface="Handwriting - Dakota"/>
              <a:sym typeface="Wingdings"/>
            </a:endParaRPr>
          </a:p>
          <a:p>
            <a:pPr algn="ctr"/>
            <a:r>
              <a:rPr lang="en-GB" sz="2000" b="1" dirty="0" smtClean="0">
                <a:cs typeface="Handwriting - Dakota"/>
                <a:sym typeface="Wingdings"/>
              </a:rPr>
              <a:t>RGB</a:t>
            </a:r>
          </a:p>
          <a:p>
            <a:pPr algn="ctr"/>
            <a:endParaRPr lang="en-GB" sz="2000" b="1" dirty="0" smtClean="0">
              <a:cs typeface="Handwriting - Dakota"/>
              <a:sym typeface="Wingdings"/>
            </a:endParaRPr>
          </a:p>
          <a:p>
            <a:pPr algn="ctr"/>
            <a:endParaRPr lang="en-GB" sz="2000" b="1" dirty="0">
              <a:cs typeface="Handwriting - Dakota"/>
              <a:sym typeface="Wingdings"/>
            </a:endParaRPr>
          </a:p>
          <a:p>
            <a:pPr algn="ctr"/>
            <a:r>
              <a:rPr lang="en-GB" sz="2000" b="1" dirty="0" smtClean="0">
                <a:cs typeface="Handwriting - Dakota"/>
                <a:sym typeface="Wingdings"/>
              </a:rPr>
              <a:t>Well</a:t>
            </a:r>
            <a:endParaRPr lang="en-US" sz="2000" b="1" dirty="0" smtClean="0">
              <a:cs typeface="Handwriting - Dakota"/>
              <a:sym typeface="Wingdings"/>
            </a:endParaRPr>
          </a:p>
        </p:txBody>
      </p:sp>
      <p:sp>
        <p:nvSpPr>
          <p:cNvPr id="3" name="Curved Left Arrow 2"/>
          <p:cNvSpPr/>
          <p:nvPr/>
        </p:nvSpPr>
        <p:spPr>
          <a:xfrm flipH="1">
            <a:off x="521745" y="2148840"/>
            <a:ext cx="310896" cy="975070"/>
          </a:xfrm>
          <a:prstGeom prst="curvedLeft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schemeClr val="tx1"/>
              </a:solidFill>
            </a:endParaRPr>
          </a:p>
        </p:txBody>
      </p:sp>
      <p:sp>
        <p:nvSpPr>
          <p:cNvPr id="13" name="Curved Left Arrow 12"/>
          <p:cNvSpPr/>
          <p:nvPr/>
        </p:nvSpPr>
        <p:spPr>
          <a:xfrm flipH="1">
            <a:off x="521745" y="3123910"/>
            <a:ext cx="310896" cy="975070"/>
          </a:xfrm>
          <a:prstGeom prst="curvedLeft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348744" y="2584422"/>
            <a:ext cx="130721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a-DK" dirty="0" smtClean="0">
                <a:sym typeface="Wingdings" panose="05000000000000000000" pitchFamily="2" charset="2"/>
              </a:rPr>
              <a:t></a:t>
            </a:r>
            <a:r>
              <a:rPr lang="da-DK" dirty="0" smtClean="0"/>
              <a:t> Standard</a:t>
            </a:r>
            <a:endParaRPr lang="da-DK" dirty="0"/>
          </a:p>
        </p:txBody>
      </p:sp>
      <p:pic>
        <p:nvPicPr>
          <p:cNvPr id="11" name="Picture 10" descr="orange_fork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4187317">
            <a:off x="3253937" y="4448207"/>
            <a:ext cx="1606603" cy="16066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different approach to RGB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451543" y="1673598"/>
            <a:ext cx="3020591" cy="4832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b="1" dirty="0" smtClean="0"/>
              <a:t>Present-workflow </a:t>
            </a:r>
            <a:br>
              <a:rPr lang="en-GB" sz="2000" b="1" dirty="0" smtClean="0"/>
            </a:br>
            <a:r>
              <a:rPr lang="en-GB" sz="2000" b="1" dirty="0" smtClean="0"/>
              <a:t>‘Trial and Tweak’</a:t>
            </a:r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algn="ctr"/>
            <a:r>
              <a:rPr lang="en-GB" dirty="0" smtClean="0"/>
              <a:t>Seismic</a:t>
            </a:r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/>
            </a:r>
            <a:br>
              <a:rPr lang="en-GB" dirty="0" smtClean="0"/>
            </a:br>
            <a:r>
              <a:rPr lang="en-GB" dirty="0" err="1" smtClean="0"/>
              <a:t>R(Hz</a:t>
            </a:r>
            <a:r>
              <a:rPr lang="en-GB" dirty="0" smtClean="0"/>
              <a:t>), </a:t>
            </a:r>
            <a:r>
              <a:rPr lang="en-GB" dirty="0" err="1" smtClean="0"/>
              <a:t>G(Hz</a:t>
            </a:r>
            <a:r>
              <a:rPr lang="en-GB" dirty="0" smtClean="0"/>
              <a:t>), </a:t>
            </a:r>
            <a:r>
              <a:rPr lang="en-GB" dirty="0" err="1" smtClean="0"/>
              <a:t>B(Hz</a:t>
            </a:r>
            <a:r>
              <a:rPr lang="en-GB" dirty="0" smtClean="0"/>
              <a:t>) (freq/time)</a:t>
            </a:r>
          </a:p>
          <a:p>
            <a:pPr algn="ctr"/>
            <a:endParaRPr lang="en-GB" dirty="0" smtClean="0"/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>RGB Image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algn="ctr"/>
            <a:r>
              <a:rPr lang="en-GB" dirty="0" smtClean="0"/>
              <a:t>Well (depth/time domain) </a:t>
            </a:r>
            <a:br>
              <a:rPr lang="en-GB" dirty="0" smtClean="0"/>
            </a:br>
            <a:r>
              <a:rPr lang="en-GB" i="1" dirty="0" smtClean="0">
                <a:solidFill>
                  <a:srgbClr val="FF0000"/>
                </a:solidFill>
              </a:rPr>
              <a:t>Different domains!</a:t>
            </a:r>
          </a:p>
          <a:p>
            <a:pPr algn="ctr"/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algn="ctr"/>
            <a:r>
              <a:rPr lang="en-GB" dirty="0" smtClean="0"/>
              <a:t>Translation to geology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452947" y="1673598"/>
            <a:ext cx="4691053" cy="4832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 smtClean="0"/>
              <a:t>RGB Explorers workflow</a:t>
            </a:r>
            <a:br>
              <a:rPr lang="en-GB" sz="2000" b="1" dirty="0" smtClean="0"/>
            </a:br>
            <a:r>
              <a:rPr lang="en-GB" sz="2000" b="1" dirty="0" smtClean="0"/>
              <a:t>‘Educated guess + consistent domains’</a:t>
            </a:r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algn="ctr"/>
            <a:r>
              <a:rPr lang="en-GB" dirty="0" smtClean="0"/>
              <a:t>Well (depth to time to frequency domain)</a:t>
            </a:r>
          </a:p>
          <a:p>
            <a:pPr algn="ctr"/>
            <a:endParaRPr lang="en-GB" dirty="0" smtClean="0"/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>RGB well log in </a:t>
            </a:r>
            <a:r>
              <a:rPr lang="en-GB" b="1" dirty="0" err="1" smtClean="0">
                <a:solidFill>
                  <a:srgbClr val="FF0000"/>
                </a:solidFill>
              </a:rPr>
              <a:t>R</a:t>
            </a:r>
            <a:r>
              <a:rPr lang="en-GB" dirty="0" err="1" smtClean="0"/>
              <a:t>(Hz</a:t>
            </a:r>
            <a:r>
              <a:rPr lang="en-GB" dirty="0" smtClean="0"/>
              <a:t>), </a:t>
            </a:r>
            <a:r>
              <a:rPr lang="en-GB" b="1" dirty="0" err="1" smtClean="0">
                <a:solidFill>
                  <a:srgbClr val="00B050"/>
                </a:solidFill>
              </a:rPr>
              <a:t>G</a:t>
            </a:r>
            <a:r>
              <a:rPr lang="en-GB" dirty="0" err="1" smtClean="0"/>
              <a:t>(Hz</a:t>
            </a:r>
            <a:r>
              <a:rPr lang="en-GB" dirty="0" smtClean="0"/>
              <a:t>), </a:t>
            </a:r>
            <a:r>
              <a:rPr lang="en-GB" b="1" dirty="0" err="1" smtClean="0">
                <a:solidFill>
                  <a:srgbClr val="00B0F0"/>
                </a:solidFill>
              </a:rPr>
              <a:t>B</a:t>
            </a:r>
            <a:r>
              <a:rPr lang="en-GB" dirty="0" err="1" smtClean="0"/>
              <a:t>(Hz</a:t>
            </a:r>
            <a:r>
              <a:rPr lang="en-GB" dirty="0" smtClean="0"/>
              <a:t>) (freq/time)</a:t>
            </a:r>
          </a:p>
          <a:p>
            <a:pPr algn="ctr"/>
            <a:endParaRPr lang="en-GB" dirty="0" smtClean="0"/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>Seismic (same parameters as well)</a:t>
            </a:r>
          </a:p>
          <a:p>
            <a:pPr algn="ctr"/>
            <a:endParaRPr lang="en-GB" dirty="0" smtClean="0"/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>RGB Image + RGB well log</a:t>
            </a:r>
          </a:p>
          <a:p>
            <a:pPr algn="ctr"/>
            <a:r>
              <a:rPr lang="en-GB" dirty="0" smtClean="0">
                <a:solidFill>
                  <a:srgbClr val="CCFFCC"/>
                </a:solidFill>
              </a:rPr>
              <a:t>Same domains!</a:t>
            </a:r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>Translation to geology</a:t>
            </a:r>
            <a:endParaRPr lang="en-GB" dirty="0"/>
          </a:p>
        </p:txBody>
      </p:sp>
      <p:cxnSp>
        <p:nvCxnSpPr>
          <p:cNvPr id="8" name="Straight Arrow Connector 7"/>
          <p:cNvCxnSpPr/>
          <p:nvPr/>
        </p:nvCxnSpPr>
        <p:spPr>
          <a:xfrm rot="16200000" flipH="1">
            <a:off x="1789686" y="3095562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6200000" flipH="1">
            <a:off x="1788098" y="4006327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Curved Left Arrow 12"/>
          <p:cNvSpPr/>
          <p:nvPr/>
        </p:nvSpPr>
        <p:spPr>
          <a:xfrm>
            <a:off x="3517797" y="2668371"/>
            <a:ext cx="330958" cy="971413"/>
          </a:xfrm>
          <a:prstGeom prst="curvedLef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Curved Left Arrow 13"/>
          <p:cNvSpPr/>
          <p:nvPr/>
        </p:nvSpPr>
        <p:spPr>
          <a:xfrm rot="10800000">
            <a:off x="126241" y="2668371"/>
            <a:ext cx="330958" cy="971414"/>
          </a:xfrm>
          <a:prstGeom prst="curvedLef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rot="16200000" flipH="1">
            <a:off x="1786510" y="4763161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16200000" flipH="1">
            <a:off x="1791274" y="5782960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885999" y="4483123"/>
            <a:ext cx="3066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i="1" dirty="0" smtClean="0"/>
              <a:t>Place well data into image</a:t>
            </a:r>
            <a:endParaRPr lang="en-GB" sz="1600" i="1" dirty="0"/>
          </a:p>
        </p:txBody>
      </p:sp>
      <p:cxnSp>
        <p:nvCxnSpPr>
          <p:cNvPr id="20" name="Straight Arrow Connector 19"/>
          <p:cNvCxnSpPr/>
          <p:nvPr/>
        </p:nvCxnSpPr>
        <p:spPr>
          <a:xfrm rot="16200000" flipH="1">
            <a:off x="6443888" y="3146874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16200000" flipH="1">
            <a:off x="6440712" y="4796611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rot="16200000" flipH="1">
            <a:off x="6435948" y="5834272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16200000" flipH="1">
            <a:off x="6439124" y="4057639"/>
            <a:ext cx="32069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685303" y="4483123"/>
            <a:ext cx="3066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i="1" dirty="0" smtClean="0"/>
              <a:t>Place well data into image</a:t>
            </a:r>
            <a:endParaRPr lang="en-GB" sz="1600" i="1" dirty="0"/>
          </a:p>
        </p:txBody>
      </p:sp>
      <p:sp>
        <p:nvSpPr>
          <p:cNvPr id="27" name="TextBox 26"/>
          <p:cNvSpPr txBox="1"/>
          <p:nvPr/>
        </p:nvSpPr>
        <p:spPr>
          <a:xfrm>
            <a:off x="6077934" y="2969460"/>
            <a:ext cx="3066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i="1" dirty="0" smtClean="0"/>
              <a:t>Automated optimization in ZOI</a:t>
            </a:r>
            <a:endParaRPr lang="en-GB" sz="1600" i="1" dirty="0"/>
          </a:p>
        </p:txBody>
      </p:sp>
      <p:cxnSp>
        <p:nvCxnSpPr>
          <p:cNvPr id="29" name="Straight Connector 28"/>
          <p:cNvCxnSpPr/>
          <p:nvPr/>
        </p:nvCxnSpPr>
        <p:spPr>
          <a:xfrm rot="5400000">
            <a:off x="2155954" y="4089644"/>
            <a:ext cx="4832093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6241" y="1673598"/>
            <a:ext cx="4446554" cy="4832887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4" name="TextBox 23"/>
          <p:cNvSpPr txBox="1"/>
          <p:nvPr/>
        </p:nvSpPr>
        <p:spPr>
          <a:xfrm>
            <a:off x="4971417" y="5369368"/>
            <a:ext cx="3066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i="1" dirty="0" smtClean="0">
                <a:solidFill>
                  <a:srgbClr val="00B050"/>
                </a:solidFill>
              </a:rPr>
              <a:t>Same domains!</a:t>
            </a:r>
            <a:endParaRPr lang="en-GB" sz="16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06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545" y="2228671"/>
            <a:ext cx="650690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b="1" dirty="0" smtClean="0">
                <a:latin typeface="Dakota" pitchFamily="2" charset="0"/>
                <a:cs typeface="Dakota" pitchFamily="2" charset="0"/>
                <a:sym typeface="Wingdings"/>
              </a:rPr>
              <a:t>Live Demo Time</a:t>
            </a:r>
            <a:endParaRPr lang="en-GB" sz="5000" b="1" dirty="0">
              <a:latin typeface="Dakota" pitchFamily="2" charset="0"/>
              <a:cs typeface="Dakota" pitchFamily="2" charset="0"/>
            </a:endParaRPr>
          </a:p>
        </p:txBody>
      </p:sp>
      <p:pic>
        <p:nvPicPr>
          <p:cNvPr id="5" name="Content Placeholder 3" descr="Unknown"/>
          <p:cNvPicPr>
            <a:picLocks noChangeAspect="1"/>
          </p:cNvPicPr>
          <p:nvPr/>
        </p:nvPicPr>
        <p:blipFill>
          <a:blip r:embed="rId2"/>
          <a:srcRect l="-44635" r="-44635"/>
          <a:stretch>
            <a:fillRect/>
          </a:stretch>
        </p:blipFill>
        <p:spPr>
          <a:xfrm>
            <a:off x="8045587" y="121588"/>
            <a:ext cx="1282423" cy="7052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8-06-10 at 12.21.07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110" r="-1110"/>
          <a:stretch>
            <a:fillRect/>
          </a:stretch>
        </p:blipFill>
        <p:spPr>
          <a:xfrm>
            <a:off x="-54911" y="838200"/>
            <a:ext cx="9237011" cy="5080000"/>
          </a:xfrm>
        </p:spPr>
      </p:pic>
      <p:pic>
        <p:nvPicPr>
          <p:cNvPr id="5" name="Picture 4" descr="250px-AdditiveColo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6782" y="1693864"/>
            <a:ext cx="300036" cy="300036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88900" y="1943100"/>
            <a:ext cx="393700" cy="2603500"/>
          </a:xfrm>
          <a:custGeom>
            <a:avLst/>
            <a:gdLst>
              <a:gd name="connsiteX0" fmla="*/ 76200 w 393700"/>
              <a:gd name="connsiteY0" fmla="*/ 0 h 2374900"/>
              <a:gd name="connsiteX1" fmla="*/ 177800 w 393700"/>
              <a:gd name="connsiteY1" fmla="*/ 38100 h 2374900"/>
              <a:gd name="connsiteX2" fmla="*/ 0 w 393700"/>
              <a:gd name="connsiteY2" fmla="*/ 63500 h 2374900"/>
              <a:gd name="connsiteX3" fmla="*/ 228600 w 393700"/>
              <a:gd name="connsiteY3" fmla="*/ 114300 h 2374900"/>
              <a:gd name="connsiteX4" fmla="*/ 304800 w 393700"/>
              <a:gd name="connsiteY4" fmla="*/ 177800 h 2374900"/>
              <a:gd name="connsiteX5" fmla="*/ 393700 w 393700"/>
              <a:gd name="connsiteY5" fmla="*/ 215900 h 2374900"/>
              <a:gd name="connsiteX6" fmla="*/ 215900 w 393700"/>
              <a:gd name="connsiteY6" fmla="*/ 228600 h 2374900"/>
              <a:gd name="connsiteX7" fmla="*/ 76200 w 393700"/>
              <a:gd name="connsiteY7" fmla="*/ 292100 h 2374900"/>
              <a:gd name="connsiteX8" fmla="*/ 76200 w 393700"/>
              <a:gd name="connsiteY8" fmla="*/ 292100 h 2374900"/>
              <a:gd name="connsiteX9" fmla="*/ 254000 w 393700"/>
              <a:gd name="connsiteY9" fmla="*/ 355600 h 2374900"/>
              <a:gd name="connsiteX10" fmla="*/ 88900 w 393700"/>
              <a:gd name="connsiteY10" fmla="*/ 406400 h 2374900"/>
              <a:gd name="connsiteX11" fmla="*/ 88900 w 393700"/>
              <a:gd name="connsiteY11" fmla="*/ 406400 h 2374900"/>
              <a:gd name="connsiteX12" fmla="*/ 165100 w 393700"/>
              <a:gd name="connsiteY12" fmla="*/ 546100 h 2374900"/>
              <a:gd name="connsiteX13" fmla="*/ 203200 w 393700"/>
              <a:gd name="connsiteY13" fmla="*/ 609600 h 2374900"/>
              <a:gd name="connsiteX14" fmla="*/ 114300 w 393700"/>
              <a:gd name="connsiteY14" fmla="*/ 673100 h 2374900"/>
              <a:gd name="connsiteX15" fmla="*/ 76200 w 393700"/>
              <a:gd name="connsiteY15" fmla="*/ 749300 h 2374900"/>
              <a:gd name="connsiteX16" fmla="*/ 165100 w 393700"/>
              <a:gd name="connsiteY16" fmla="*/ 774700 h 2374900"/>
              <a:gd name="connsiteX17" fmla="*/ 165100 w 393700"/>
              <a:gd name="connsiteY17" fmla="*/ 774700 h 2374900"/>
              <a:gd name="connsiteX18" fmla="*/ 254000 w 393700"/>
              <a:gd name="connsiteY18" fmla="*/ 838200 h 2374900"/>
              <a:gd name="connsiteX19" fmla="*/ 139700 w 393700"/>
              <a:gd name="connsiteY19" fmla="*/ 863600 h 2374900"/>
              <a:gd name="connsiteX20" fmla="*/ 63500 w 393700"/>
              <a:gd name="connsiteY20" fmla="*/ 901700 h 2374900"/>
              <a:gd name="connsiteX21" fmla="*/ 177800 w 393700"/>
              <a:gd name="connsiteY21" fmla="*/ 939800 h 2374900"/>
              <a:gd name="connsiteX22" fmla="*/ 279400 w 393700"/>
              <a:gd name="connsiteY22" fmla="*/ 977900 h 2374900"/>
              <a:gd name="connsiteX23" fmla="*/ 139700 w 393700"/>
              <a:gd name="connsiteY23" fmla="*/ 1028700 h 2374900"/>
              <a:gd name="connsiteX24" fmla="*/ 139700 w 393700"/>
              <a:gd name="connsiteY24" fmla="*/ 1028700 h 2374900"/>
              <a:gd name="connsiteX25" fmla="*/ 177800 w 393700"/>
              <a:gd name="connsiteY25" fmla="*/ 1155700 h 2374900"/>
              <a:gd name="connsiteX26" fmla="*/ 177800 w 393700"/>
              <a:gd name="connsiteY26" fmla="*/ 1155700 h 2374900"/>
              <a:gd name="connsiteX27" fmla="*/ 127000 w 393700"/>
              <a:gd name="connsiteY27" fmla="*/ 1270000 h 2374900"/>
              <a:gd name="connsiteX28" fmla="*/ 215900 w 393700"/>
              <a:gd name="connsiteY28" fmla="*/ 1371600 h 2374900"/>
              <a:gd name="connsiteX29" fmla="*/ 279400 w 393700"/>
              <a:gd name="connsiteY29" fmla="*/ 1511300 h 2374900"/>
              <a:gd name="connsiteX30" fmla="*/ 165100 w 393700"/>
              <a:gd name="connsiteY30" fmla="*/ 1587500 h 2374900"/>
              <a:gd name="connsiteX31" fmla="*/ 152400 w 393700"/>
              <a:gd name="connsiteY31" fmla="*/ 1714500 h 2374900"/>
              <a:gd name="connsiteX32" fmla="*/ 139700 w 393700"/>
              <a:gd name="connsiteY32" fmla="*/ 1803400 h 2374900"/>
              <a:gd name="connsiteX33" fmla="*/ 241300 w 393700"/>
              <a:gd name="connsiteY33" fmla="*/ 1854200 h 2374900"/>
              <a:gd name="connsiteX34" fmla="*/ 203200 w 393700"/>
              <a:gd name="connsiteY34" fmla="*/ 1993900 h 2374900"/>
              <a:gd name="connsiteX35" fmla="*/ 114300 w 393700"/>
              <a:gd name="connsiteY35" fmla="*/ 2120900 h 2374900"/>
              <a:gd name="connsiteX36" fmla="*/ 203200 w 393700"/>
              <a:gd name="connsiteY36" fmla="*/ 2222500 h 2374900"/>
              <a:gd name="connsiteX37" fmla="*/ 304800 w 393700"/>
              <a:gd name="connsiteY37" fmla="*/ 2374900 h 237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93700" h="2374900">
                <a:moveTo>
                  <a:pt x="76200" y="0"/>
                </a:moveTo>
                <a:lnTo>
                  <a:pt x="177800" y="38100"/>
                </a:lnTo>
                <a:lnTo>
                  <a:pt x="0" y="63500"/>
                </a:lnTo>
                <a:lnTo>
                  <a:pt x="228600" y="114300"/>
                </a:lnTo>
                <a:lnTo>
                  <a:pt x="304800" y="177800"/>
                </a:lnTo>
                <a:lnTo>
                  <a:pt x="393700" y="215900"/>
                </a:lnTo>
                <a:cubicBezTo>
                  <a:pt x="224379" y="228925"/>
                  <a:pt x="283796" y="228600"/>
                  <a:pt x="215900" y="228600"/>
                </a:cubicBezTo>
                <a:cubicBezTo>
                  <a:pt x="72222" y="280847"/>
                  <a:pt x="76200" y="229850"/>
                  <a:pt x="76200" y="292100"/>
                </a:cubicBezTo>
                <a:lnTo>
                  <a:pt x="76200" y="292100"/>
                </a:lnTo>
                <a:lnTo>
                  <a:pt x="254000" y="355600"/>
                </a:lnTo>
                <a:lnTo>
                  <a:pt x="88900" y="406400"/>
                </a:lnTo>
                <a:lnTo>
                  <a:pt x="88900" y="406400"/>
                </a:lnTo>
                <a:cubicBezTo>
                  <a:pt x="155077" y="538755"/>
                  <a:pt x="118933" y="499933"/>
                  <a:pt x="165100" y="546100"/>
                </a:cubicBezTo>
                <a:lnTo>
                  <a:pt x="203200" y="609600"/>
                </a:lnTo>
                <a:lnTo>
                  <a:pt x="114300" y="673100"/>
                </a:lnTo>
                <a:lnTo>
                  <a:pt x="76200" y="749300"/>
                </a:lnTo>
                <a:lnTo>
                  <a:pt x="165100" y="774700"/>
                </a:lnTo>
                <a:lnTo>
                  <a:pt x="165100" y="774700"/>
                </a:lnTo>
                <a:lnTo>
                  <a:pt x="254000" y="838200"/>
                </a:lnTo>
                <a:cubicBezTo>
                  <a:pt x="156959" y="865926"/>
                  <a:pt x="195919" y="863600"/>
                  <a:pt x="139700" y="863600"/>
                </a:cubicBezTo>
                <a:lnTo>
                  <a:pt x="63500" y="901700"/>
                </a:lnTo>
                <a:lnTo>
                  <a:pt x="177800" y="939800"/>
                </a:lnTo>
                <a:lnTo>
                  <a:pt x="279400" y="977900"/>
                </a:lnTo>
                <a:lnTo>
                  <a:pt x="139700" y="1028700"/>
                </a:lnTo>
                <a:lnTo>
                  <a:pt x="139700" y="1028700"/>
                </a:lnTo>
                <a:cubicBezTo>
                  <a:pt x="165930" y="1159851"/>
                  <a:pt x="121928" y="1155700"/>
                  <a:pt x="177800" y="1155700"/>
                </a:cubicBezTo>
                <a:lnTo>
                  <a:pt x="177800" y="1155700"/>
                </a:lnTo>
                <a:lnTo>
                  <a:pt x="127000" y="1270000"/>
                </a:lnTo>
                <a:lnTo>
                  <a:pt x="215900" y="1371600"/>
                </a:lnTo>
                <a:lnTo>
                  <a:pt x="279400" y="1511300"/>
                </a:lnTo>
                <a:lnTo>
                  <a:pt x="165100" y="1587500"/>
                </a:lnTo>
                <a:lnTo>
                  <a:pt x="152400" y="1714500"/>
                </a:lnTo>
                <a:cubicBezTo>
                  <a:pt x="139004" y="1794876"/>
                  <a:pt x="139700" y="1764950"/>
                  <a:pt x="139700" y="1803400"/>
                </a:cubicBezTo>
                <a:lnTo>
                  <a:pt x="241300" y="1854200"/>
                </a:lnTo>
                <a:cubicBezTo>
                  <a:pt x="214726" y="1987071"/>
                  <a:pt x="246427" y="1950673"/>
                  <a:pt x="203200" y="1993900"/>
                </a:cubicBezTo>
                <a:cubicBezTo>
                  <a:pt x="111701" y="2111542"/>
                  <a:pt x="114300" y="2059933"/>
                  <a:pt x="114300" y="2120900"/>
                </a:cubicBezTo>
                <a:cubicBezTo>
                  <a:pt x="194396" y="2214346"/>
                  <a:pt x="162902" y="2182202"/>
                  <a:pt x="203200" y="2222500"/>
                </a:cubicBezTo>
                <a:lnTo>
                  <a:pt x="304800" y="237490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/>
          <p:cNvSpPr/>
          <p:nvPr/>
        </p:nvSpPr>
        <p:spPr>
          <a:xfrm>
            <a:off x="596900" y="1905000"/>
            <a:ext cx="280563" cy="2590800"/>
          </a:xfrm>
          <a:custGeom>
            <a:avLst/>
            <a:gdLst>
              <a:gd name="connsiteX0" fmla="*/ 12700 w 280563"/>
              <a:gd name="connsiteY0" fmla="*/ 0 h 2590800"/>
              <a:gd name="connsiteX1" fmla="*/ 63500 w 280563"/>
              <a:gd name="connsiteY1" fmla="*/ 25400 h 2590800"/>
              <a:gd name="connsiteX2" fmla="*/ 101600 w 280563"/>
              <a:gd name="connsiteY2" fmla="*/ 101600 h 2590800"/>
              <a:gd name="connsiteX3" fmla="*/ 88900 w 280563"/>
              <a:gd name="connsiteY3" fmla="*/ 215900 h 2590800"/>
              <a:gd name="connsiteX4" fmla="*/ 127000 w 280563"/>
              <a:gd name="connsiteY4" fmla="*/ 279400 h 2590800"/>
              <a:gd name="connsiteX5" fmla="*/ 165100 w 280563"/>
              <a:gd name="connsiteY5" fmla="*/ 342900 h 2590800"/>
              <a:gd name="connsiteX6" fmla="*/ 101600 w 280563"/>
              <a:gd name="connsiteY6" fmla="*/ 431800 h 2590800"/>
              <a:gd name="connsiteX7" fmla="*/ 0 w 280563"/>
              <a:gd name="connsiteY7" fmla="*/ 457200 h 2590800"/>
              <a:gd name="connsiteX8" fmla="*/ 88900 w 280563"/>
              <a:gd name="connsiteY8" fmla="*/ 495300 h 2590800"/>
              <a:gd name="connsiteX9" fmla="*/ 139700 w 280563"/>
              <a:gd name="connsiteY9" fmla="*/ 584200 h 2590800"/>
              <a:gd name="connsiteX10" fmla="*/ 127000 w 280563"/>
              <a:gd name="connsiteY10" fmla="*/ 685800 h 2590800"/>
              <a:gd name="connsiteX11" fmla="*/ 76200 w 280563"/>
              <a:gd name="connsiteY11" fmla="*/ 749300 h 2590800"/>
              <a:gd name="connsiteX12" fmla="*/ 63500 w 280563"/>
              <a:gd name="connsiteY12" fmla="*/ 850900 h 2590800"/>
              <a:gd name="connsiteX13" fmla="*/ 101600 w 280563"/>
              <a:gd name="connsiteY13" fmla="*/ 914400 h 2590800"/>
              <a:gd name="connsiteX14" fmla="*/ 88900 w 280563"/>
              <a:gd name="connsiteY14" fmla="*/ 1054100 h 2590800"/>
              <a:gd name="connsiteX15" fmla="*/ 38100 w 280563"/>
              <a:gd name="connsiteY15" fmla="*/ 1117600 h 2590800"/>
              <a:gd name="connsiteX16" fmla="*/ 101600 w 280563"/>
              <a:gd name="connsiteY16" fmla="*/ 1231900 h 2590800"/>
              <a:gd name="connsiteX17" fmla="*/ 190500 w 280563"/>
              <a:gd name="connsiteY17" fmla="*/ 1282700 h 2590800"/>
              <a:gd name="connsiteX18" fmla="*/ 190500 w 280563"/>
              <a:gd name="connsiteY18" fmla="*/ 1282700 h 2590800"/>
              <a:gd name="connsiteX19" fmla="*/ 114300 w 280563"/>
              <a:gd name="connsiteY19" fmla="*/ 1397000 h 2590800"/>
              <a:gd name="connsiteX20" fmla="*/ 50800 w 280563"/>
              <a:gd name="connsiteY20" fmla="*/ 1498600 h 2590800"/>
              <a:gd name="connsiteX21" fmla="*/ 127000 w 280563"/>
              <a:gd name="connsiteY21" fmla="*/ 1574800 h 2590800"/>
              <a:gd name="connsiteX22" fmla="*/ 177800 w 280563"/>
              <a:gd name="connsiteY22" fmla="*/ 1638300 h 2590800"/>
              <a:gd name="connsiteX23" fmla="*/ 114300 w 280563"/>
              <a:gd name="connsiteY23" fmla="*/ 1689100 h 2590800"/>
              <a:gd name="connsiteX24" fmla="*/ 177800 w 280563"/>
              <a:gd name="connsiteY24" fmla="*/ 1841500 h 2590800"/>
              <a:gd name="connsiteX25" fmla="*/ 190500 w 280563"/>
              <a:gd name="connsiteY25" fmla="*/ 1879600 h 2590800"/>
              <a:gd name="connsiteX26" fmla="*/ 190500 w 280563"/>
              <a:gd name="connsiteY26" fmla="*/ 1943100 h 2590800"/>
              <a:gd name="connsiteX27" fmla="*/ 241300 w 280563"/>
              <a:gd name="connsiteY27" fmla="*/ 2095500 h 2590800"/>
              <a:gd name="connsiteX28" fmla="*/ 241300 w 280563"/>
              <a:gd name="connsiteY28" fmla="*/ 2171700 h 2590800"/>
              <a:gd name="connsiteX29" fmla="*/ 241300 w 280563"/>
              <a:gd name="connsiteY29" fmla="*/ 2171700 h 2590800"/>
              <a:gd name="connsiteX30" fmla="*/ 241300 w 280563"/>
              <a:gd name="connsiteY30" fmla="*/ 2324100 h 2590800"/>
              <a:gd name="connsiteX31" fmla="*/ 254000 w 280563"/>
              <a:gd name="connsiteY31" fmla="*/ 2374900 h 2590800"/>
              <a:gd name="connsiteX32" fmla="*/ 279400 w 280563"/>
              <a:gd name="connsiteY32" fmla="*/ 2476500 h 2590800"/>
              <a:gd name="connsiteX33" fmla="*/ 279400 w 280563"/>
              <a:gd name="connsiteY33" fmla="*/ 2590800 h 2590800"/>
              <a:gd name="connsiteX34" fmla="*/ 279400 w 280563"/>
              <a:gd name="connsiteY34" fmla="*/ 2590800 h 259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80563" h="2590800">
                <a:moveTo>
                  <a:pt x="12700" y="0"/>
                </a:moveTo>
                <a:lnTo>
                  <a:pt x="63500" y="25400"/>
                </a:lnTo>
                <a:lnTo>
                  <a:pt x="101600" y="101600"/>
                </a:lnTo>
                <a:cubicBezTo>
                  <a:pt x="88375" y="207401"/>
                  <a:pt x="88900" y="169070"/>
                  <a:pt x="88900" y="215900"/>
                </a:cubicBezTo>
                <a:cubicBezTo>
                  <a:pt x="116977" y="272055"/>
                  <a:pt x="100913" y="253313"/>
                  <a:pt x="127000" y="279400"/>
                </a:cubicBezTo>
                <a:cubicBezTo>
                  <a:pt x="153972" y="346831"/>
                  <a:pt x="129603" y="342900"/>
                  <a:pt x="165100" y="342900"/>
                </a:cubicBezTo>
                <a:cubicBezTo>
                  <a:pt x="123665" y="439582"/>
                  <a:pt x="159240" y="431800"/>
                  <a:pt x="101600" y="431800"/>
                </a:cubicBezTo>
                <a:lnTo>
                  <a:pt x="0" y="457200"/>
                </a:lnTo>
                <a:lnTo>
                  <a:pt x="88900" y="495300"/>
                </a:lnTo>
                <a:lnTo>
                  <a:pt x="139700" y="584200"/>
                </a:lnTo>
                <a:cubicBezTo>
                  <a:pt x="125608" y="668751"/>
                  <a:pt x="127000" y="634650"/>
                  <a:pt x="127000" y="685800"/>
                </a:cubicBezTo>
                <a:lnTo>
                  <a:pt x="76200" y="749300"/>
                </a:lnTo>
                <a:lnTo>
                  <a:pt x="63500" y="850900"/>
                </a:lnTo>
                <a:lnTo>
                  <a:pt x="101600" y="914400"/>
                </a:lnTo>
                <a:lnTo>
                  <a:pt x="88900" y="1054100"/>
                </a:lnTo>
                <a:lnTo>
                  <a:pt x="38100" y="1117600"/>
                </a:lnTo>
                <a:cubicBezTo>
                  <a:pt x="103844" y="1222790"/>
                  <a:pt x="101600" y="1179263"/>
                  <a:pt x="101600" y="1231900"/>
                </a:cubicBezTo>
                <a:cubicBezTo>
                  <a:pt x="181322" y="1285048"/>
                  <a:pt x="147273" y="1282700"/>
                  <a:pt x="190500" y="1282700"/>
                </a:cubicBezTo>
                <a:lnTo>
                  <a:pt x="190500" y="1282700"/>
                </a:lnTo>
                <a:cubicBezTo>
                  <a:pt x="123827" y="1389377"/>
                  <a:pt x="155240" y="1356060"/>
                  <a:pt x="114300" y="1397000"/>
                </a:cubicBezTo>
                <a:lnTo>
                  <a:pt x="50800" y="1498600"/>
                </a:lnTo>
                <a:lnTo>
                  <a:pt x="127000" y="1574800"/>
                </a:lnTo>
                <a:cubicBezTo>
                  <a:pt x="180793" y="1628593"/>
                  <a:pt x="177800" y="1601653"/>
                  <a:pt x="177800" y="1638300"/>
                </a:cubicBezTo>
                <a:lnTo>
                  <a:pt x="114300" y="1689100"/>
                </a:lnTo>
                <a:cubicBezTo>
                  <a:pt x="135467" y="1739900"/>
                  <a:pt x="157361" y="1790403"/>
                  <a:pt x="177800" y="1841500"/>
                </a:cubicBezTo>
                <a:cubicBezTo>
                  <a:pt x="182772" y="1853929"/>
                  <a:pt x="190500" y="1879600"/>
                  <a:pt x="190500" y="1879600"/>
                </a:cubicBezTo>
                <a:lnTo>
                  <a:pt x="190500" y="1943100"/>
                </a:lnTo>
                <a:cubicBezTo>
                  <a:pt x="242747" y="2086778"/>
                  <a:pt x="241300" y="2033250"/>
                  <a:pt x="241300" y="2095500"/>
                </a:cubicBezTo>
                <a:lnTo>
                  <a:pt x="241300" y="2171700"/>
                </a:lnTo>
                <a:lnTo>
                  <a:pt x="241300" y="2171700"/>
                </a:lnTo>
                <a:lnTo>
                  <a:pt x="241300" y="2324100"/>
                </a:lnTo>
                <a:cubicBezTo>
                  <a:pt x="255339" y="2366216"/>
                  <a:pt x="254000" y="2348813"/>
                  <a:pt x="254000" y="2374900"/>
                </a:cubicBezTo>
                <a:cubicBezTo>
                  <a:pt x="280563" y="2467870"/>
                  <a:pt x="279400" y="2432981"/>
                  <a:pt x="279400" y="2476500"/>
                </a:cubicBezTo>
                <a:lnTo>
                  <a:pt x="279400" y="2590800"/>
                </a:lnTo>
                <a:lnTo>
                  <a:pt x="279400" y="2590800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88900" y="1693864"/>
            <a:ext cx="7048500" cy="3043236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88900" y="1624568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GR   DT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84318" y="1255236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Seismic</a:t>
            </a:r>
            <a:endParaRPr lang="en-GB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281</Words>
  <Application>Microsoft Office PowerPoint</Application>
  <PresentationFormat>On-screen Show (4:3)</PresentationFormat>
  <Paragraphs>88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Dakota</vt:lpstr>
      <vt:lpstr>Handwriting - Dakota</vt:lpstr>
      <vt:lpstr>Wingdings</vt:lpstr>
      <vt:lpstr>Office Theme</vt:lpstr>
      <vt:lpstr>PowerPoint Presentation</vt:lpstr>
      <vt:lpstr>RGB – Explorers team</vt:lpstr>
      <vt:lpstr>PowerPoint Presentation</vt:lpstr>
      <vt:lpstr>Present approach to SpecDecomp in RGB</vt:lpstr>
      <vt:lpstr>Typical workflow to investigate seismic features</vt:lpstr>
      <vt:lpstr>PowerPoint Presentation</vt:lpstr>
      <vt:lpstr>A different approach to RGB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Thomas Sandison</dc:creator>
  <cp:lastModifiedBy>Florian Walther Harald Smit</cp:lastModifiedBy>
  <cp:revision>20</cp:revision>
  <dcterms:created xsi:type="dcterms:W3CDTF">2018-06-10T11:22:25Z</dcterms:created>
  <dcterms:modified xsi:type="dcterms:W3CDTF">2018-06-12T10:57:13Z</dcterms:modified>
</cp:coreProperties>
</file>

<file path=docProps/thumbnail.jpeg>
</file>